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4" r:id="rId1"/>
  </p:sldMasterIdLst>
  <p:sldIdLst>
    <p:sldId id="256" r:id="rId2"/>
  </p:sldIdLst>
  <p:sldSz cx="21599525" cy="28800425"/>
  <p:notesSz cx="6858000" cy="9144000"/>
  <p:defaultTextStyle>
    <a:defPPr>
      <a:defRPr lang="en-US"/>
    </a:defPPr>
    <a:lvl1pPr marL="0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209568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2419137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3628705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4838273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6047842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7257410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8466978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9676547" algn="l" defTabSz="1209568" rtl="0" eaLnBrk="1" latinLnBrk="0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4528F"/>
    <a:srgbClr val="166A99"/>
    <a:srgbClr val="123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6" d="100"/>
          <a:sy n="26" d="100"/>
        </p:scale>
        <p:origin x="29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47461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1683" y="8249012"/>
            <a:ext cx="13497880" cy="10169028"/>
          </a:xfrm>
        </p:spPr>
        <p:txBody>
          <a:bodyPr anchor="b">
            <a:normAutofit/>
          </a:bodyPr>
          <a:lstStyle>
            <a:lvl1pPr algn="r">
              <a:defRPr sz="10394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81683" y="18418050"/>
            <a:ext cx="13497880" cy="5902311"/>
          </a:xfrm>
        </p:spPr>
        <p:txBody>
          <a:bodyPr anchor="t">
            <a:normAutofit/>
          </a:bodyPr>
          <a:lstStyle>
            <a:lvl1pPr marL="0" indent="0" algn="r">
              <a:buNone/>
              <a:defRPr sz="4252" cap="all">
                <a:solidFill>
                  <a:schemeClr val="tx1"/>
                </a:solidFill>
              </a:defRPr>
            </a:lvl1pPr>
            <a:lvl2pPr marL="1079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59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3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19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3999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479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559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639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949991" y="24653703"/>
            <a:ext cx="2863338" cy="158669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481685" y="24653703"/>
            <a:ext cx="9288308" cy="158669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993326" y="24653703"/>
            <a:ext cx="986237" cy="158669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42352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979" y="19875842"/>
            <a:ext cx="18359596" cy="2380037"/>
          </a:xfrm>
        </p:spPr>
        <p:txBody>
          <a:bodyPr anchor="b">
            <a:normAutofit/>
          </a:bodyPr>
          <a:lstStyle>
            <a:lvl1pPr algn="l">
              <a:defRPr sz="4724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59955" y="3914439"/>
            <a:ext cx="16199644" cy="13291434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780"/>
            </a:lvl1pPr>
          </a:lstStyle>
          <a:p>
            <a:pPr marL="0" lvl="0" indent="0" algn="ctr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9979" y="22255879"/>
            <a:ext cx="18359596" cy="2073362"/>
          </a:xfrm>
        </p:spPr>
        <p:txBody>
          <a:bodyPr>
            <a:normAutofit/>
          </a:bodyPr>
          <a:lstStyle>
            <a:lvl1pPr marL="0" indent="0">
              <a:buNone/>
              <a:defRPr sz="3307"/>
            </a:lvl1pPr>
            <a:lvl2pPr marL="1079998" indent="0">
              <a:buNone/>
              <a:defRPr sz="2835"/>
            </a:lvl2pPr>
            <a:lvl3pPr marL="2159996" indent="0">
              <a:buNone/>
              <a:defRPr sz="2362"/>
            </a:lvl3pPr>
            <a:lvl4pPr marL="3239994" indent="0">
              <a:buNone/>
              <a:defRPr sz="2126"/>
            </a:lvl4pPr>
            <a:lvl5pPr marL="4319991" indent="0">
              <a:buNone/>
              <a:defRPr sz="2126"/>
            </a:lvl5pPr>
            <a:lvl6pPr marL="5399989" indent="0">
              <a:buNone/>
              <a:defRPr sz="2126"/>
            </a:lvl6pPr>
            <a:lvl7pPr marL="6479987" indent="0">
              <a:buNone/>
              <a:defRPr sz="2126"/>
            </a:lvl7pPr>
            <a:lvl8pPr marL="7559985" indent="0">
              <a:buNone/>
              <a:defRPr sz="2126"/>
            </a:lvl8pPr>
            <a:lvl9pPr marL="8639983" indent="0">
              <a:buNone/>
              <a:defRPr sz="212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46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984" y="2560048"/>
            <a:ext cx="18359594" cy="13120189"/>
          </a:xfrm>
        </p:spPr>
        <p:txBody>
          <a:bodyPr anchor="ctr">
            <a:normAutofit/>
          </a:bodyPr>
          <a:lstStyle>
            <a:lvl1pPr algn="l">
              <a:defRPr sz="7559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982" y="18240269"/>
            <a:ext cx="18359594" cy="6080090"/>
          </a:xfrm>
        </p:spPr>
        <p:txBody>
          <a:bodyPr anchor="ctr">
            <a:normAutofit/>
          </a:bodyPr>
          <a:lstStyle>
            <a:lvl1pPr marL="0" indent="0" algn="l">
              <a:buNone/>
              <a:defRPr sz="4724">
                <a:solidFill>
                  <a:schemeClr val="tx1"/>
                </a:solidFill>
              </a:defRPr>
            </a:lvl1pPr>
            <a:lvl2pPr marL="107999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44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273143" y="11555745"/>
            <a:ext cx="1080257" cy="2455788"/>
          </a:xfrm>
          <a:prstGeom prst="rect">
            <a:avLst/>
          </a:prstGeom>
        </p:spPr>
        <p:txBody>
          <a:bodyPr vert="horz" lIns="215995" tIns="107998" rIns="215995" bIns="107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89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6348" y="3015747"/>
            <a:ext cx="1080257" cy="2455788"/>
          </a:xfrm>
          <a:prstGeom prst="rect">
            <a:avLst/>
          </a:prstGeom>
        </p:spPr>
        <p:txBody>
          <a:bodyPr vert="horz" lIns="215995" tIns="107998" rIns="215995" bIns="107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8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076605" y="2560048"/>
            <a:ext cx="16750727" cy="11520166"/>
          </a:xfrm>
        </p:spPr>
        <p:txBody>
          <a:bodyPr anchor="ctr">
            <a:normAutofit/>
          </a:bodyPr>
          <a:lstStyle>
            <a:lvl1pPr algn="l">
              <a:defRPr sz="7559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335393" y="14080208"/>
            <a:ext cx="16242477" cy="1600024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3780"/>
            </a:lvl1pPr>
            <a:lvl2pPr marL="1079998" indent="0">
              <a:buFontTx/>
              <a:buNone/>
              <a:defRPr/>
            </a:lvl2pPr>
            <a:lvl3pPr marL="2159996" indent="0">
              <a:buFontTx/>
              <a:buNone/>
              <a:defRPr/>
            </a:lvl3pPr>
            <a:lvl4pPr marL="3239994" indent="0">
              <a:buFontTx/>
              <a:buNone/>
              <a:defRPr/>
            </a:lvl4pPr>
            <a:lvl5pPr marL="4319991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943" y="18240269"/>
            <a:ext cx="18359596" cy="6080090"/>
          </a:xfrm>
        </p:spPr>
        <p:txBody>
          <a:bodyPr anchor="ctr">
            <a:normAutofit/>
          </a:bodyPr>
          <a:lstStyle>
            <a:lvl1pPr marL="0" indent="0" algn="l">
              <a:buNone/>
              <a:defRPr sz="4724">
                <a:solidFill>
                  <a:schemeClr val="tx1"/>
                </a:solidFill>
              </a:defRPr>
            </a:lvl1pPr>
            <a:lvl2pPr marL="107999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74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980" y="13823398"/>
            <a:ext cx="18359599" cy="6168280"/>
          </a:xfrm>
        </p:spPr>
        <p:txBody>
          <a:bodyPr anchor="b">
            <a:normAutofit/>
          </a:bodyPr>
          <a:lstStyle>
            <a:lvl1pPr algn="l">
              <a:defRPr sz="6614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976" y="19991678"/>
            <a:ext cx="18359601" cy="3613282"/>
          </a:xfrm>
        </p:spPr>
        <p:txBody>
          <a:bodyPr anchor="t">
            <a:normAutofit/>
          </a:bodyPr>
          <a:lstStyle>
            <a:lvl1pPr marL="0" indent="0" algn="l">
              <a:buNone/>
              <a:defRPr sz="4252">
                <a:solidFill>
                  <a:schemeClr val="tx1"/>
                </a:solidFill>
              </a:defRPr>
            </a:lvl1pPr>
            <a:lvl2pPr marL="107999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435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273143" y="11555745"/>
            <a:ext cx="1080257" cy="2455788"/>
          </a:xfrm>
          <a:prstGeom prst="rect">
            <a:avLst/>
          </a:prstGeom>
        </p:spPr>
        <p:txBody>
          <a:bodyPr vert="horz" lIns="215995" tIns="107998" rIns="215995" bIns="107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889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96348" y="3015747"/>
            <a:ext cx="1080257" cy="2455788"/>
          </a:xfrm>
          <a:prstGeom prst="rect">
            <a:avLst/>
          </a:prstGeom>
        </p:spPr>
        <p:txBody>
          <a:bodyPr vert="horz" lIns="215995" tIns="107998" rIns="215995" bIns="10799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889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076605" y="2560048"/>
            <a:ext cx="16750727" cy="11520166"/>
          </a:xfrm>
        </p:spPr>
        <p:txBody>
          <a:bodyPr anchor="ctr">
            <a:normAutofit/>
          </a:bodyPr>
          <a:lstStyle>
            <a:lvl1pPr algn="l">
              <a:defRPr sz="7559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79977" y="16320241"/>
            <a:ext cx="18359599" cy="373338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4724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977" y="20053629"/>
            <a:ext cx="18359599" cy="4266730"/>
          </a:xfrm>
        </p:spPr>
        <p:txBody>
          <a:bodyPr anchor="t">
            <a:normAutofit/>
          </a:bodyPr>
          <a:lstStyle>
            <a:lvl1pPr marL="0" indent="0" algn="l">
              <a:buNone/>
              <a:defRPr sz="3780">
                <a:solidFill>
                  <a:schemeClr val="tx1"/>
                </a:solidFill>
              </a:defRPr>
            </a:lvl1pPr>
            <a:lvl2pPr marL="107999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70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079" y="2560048"/>
            <a:ext cx="18359599" cy="11520166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6614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079" y="14720217"/>
            <a:ext cx="18359599" cy="352005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4724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077" y="18240269"/>
            <a:ext cx="18359599" cy="6080090"/>
          </a:xfrm>
        </p:spPr>
        <p:txBody>
          <a:bodyPr anchor="t">
            <a:normAutofit/>
          </a:bodyPr>
          <a:lstStyle>
            <a:lvl1pPr marL="0" indent="0" algn="l">
              <a:buNone/>
              <a:defRPr sz="3780">
                <a:solidFill>
                  <a:schemeClr val="tx1"/>
                </a:solidFill>
              </a:defRPr>
            </a:lvl1pPr>
            <a:lvl2pPr marL="107999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104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079976" y="2560044"/>
            <a:ext cx="18359596" cy="6115647"/>
          </a:xfrm>
        </p:spPr>
        <p:txBody>
          <a:bodyPr>
            <a:normAutofit/>
          </a:bodyPr>
          <a:lstStyle>
            <a:lvl1pPr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55886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79136" y="2560040"/>
            <a:ext cx="3960435" cy="21760325"/>
          </a:xfrm>
        </p:spPr>
        <p:txBody>
          <a:bodyPr vert="eaVert">
            <a:normAutofit/>
          </a:bodyPr>
          <a:lstStyle>
            <a:lvl1pPr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9976" y="2560038"/>
            <a:ext cx="14149730" cy="21760321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082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3646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981" y="13894508"/>
            <a:ext cx="18359596" cy="6168280"/>
          </a:xfrm>
        </p:spPr>
        <p:txBody>
          <a:bodyPr anchor="b">
            <a:normAutofit/>
          </a:bodyPr>
          <a:lstStyle>
            <a:lvl1pPr algn="l">
              <a:defRPr sz="7559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979" y="20062788"/>
            <a:ext cx="18359596" cy="3613282"/>
          </a:xfrm>
        </p:spPr>
        <p:txBody>
          <a:bodyPr anchor="t">
            <a:normAutofit/>
          </a:bodyPr>
          <a:lstStyle>
            <a:lvl1pPr marL="0" indent="0" algn="l">
              <a:buNone/>
              <a:defRPr sz="4252" cap="all">
                <a:solidFill>
                  <a:schemeClr val="tx1"/>
                </a:solidFill>
              </a:defRPr>
            </a:lvl1pPr>
            <a:lvl2pPr marL="107999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49810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9979" y="8995694"/>
            <a:ext cx="9007002" cy="15324673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32573" y="8995696"/>
            <a:ext cx="9007002" cy="15324669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11/18/2015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9459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75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6215" y="9315694"/>
            <a:ext cx="8363445" cy="2420034"/>
          </a:xfrm>
        </p:spPr>
        <p:txBody>
          <a:bodyPr anchor="b">
            <a:noAutofit/>
          </a:bodyPr>
          <a:lstStyle>
            <a:lvl1pPr marL="0" indent="0">
              <a:buNone/>
              <a:defRPr sz="5669" b="0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9976" y="12053516"/>
            <a:ext cx="9007002" cy="1226683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128385" y="9315694"/>
            <a:ext cx="8311187" cy="2420034"/>
          </a:xfrm>
        </p:spPr>
        <p:txBody>
          <a:bodyPr anchor="b">
            <a:noAutofit/>
          </a:bodyPr>
          <a:lstStyle>
            <a:lvl1pPr marL="0" indent="0">
              <a:buNone/>
              <a:defRPr sz="5669" b="0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432571" y="12053516"/>
            <a:ext cx="9007002" cy="1226683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148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979" y="2560044"/>
            <a:ext cx="18359596" cy="6115647"/>
          </a:xfrm>
        </p:spPr>
        <p:txBody>
          <a:bodyPr>
            <a:normAutofit/>
          </a:bodyPr>
          <a:lstStyle>
            <a:lvl1pPr>
              <a:defRPr sz="755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93447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08247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0648" y="6542324"/>
            <a:ext cx="6762631" cy="6044528"/>
          </a:xfrm>
        </p:spPr>
        <p:txBody>
          <a:bodyPr anchor="b">
            <a:normAutofit/>
          </a:bodyPr>
          <a:lstStyle>
            <a:lvl1pPr algn="l">
              <a:defRPr sz="5669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8264" y="2560042"/>
            <a:ext cx="10931984" cy="21760321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0648" y="12586855"/>
            <a:ext cx="6762631" cy="7751232"/>
          </a:xfrm>
        </p:spPr>
        <p:txBody>
          <a:bodyPr anchor="t">
            <a:normAutofit/>
          </a:bodyPr>
          <a:lstStyle>
            <a:lvl1pPr marL="0" indent="0">
              <a:buNone/>
              <a:defRPr sz="3307"/>
            </a:lvl1pPr>
            <a:lvl2pPr marL="1079998" indent="0">
              <a:buNone/>
              <a:defRPr sz="2835"/>
            </a:lvl2pPr>
            <a:lvl3pPr marL="2159996" indent="0">
              <a:buNone/>
              <a:defRPr sz="2362"/>
            </a:lvl3pPr>
            <a:lvl4pPr marL="3239994" indent="0">
              <a:buNone/>
              <a:defRPr sz="2126"/>
            </a:lvl4pPr>
            <a:lvl5pPr marL="4319991" indent="0">
              <a:buNone/>
              <a:defRPr sz="2126"/>
            </a:lvl5pPr>
            <a:lvl6pPr marL="5399989" indent="0">
              <a:buNone/>
              <a:defRPr sz="2126"/>
            </a:lvl6pPr>
            <a:lvl7pPr marL="6479987" indent="0">
              <a:buNone/>
              <a:defRPr sz="2126"/>
            </a:lvl7pPr>
            <a:lvl8pPr marL="7559985" indent="0">
              <a:buNone/>
              <a:defRPr sz="2126"/>
            </a:lvl8pPr>
            <a:lvl9pPr marL="8639983" indent="0">
              <a:buNone/>
              <a:defRPr sz="212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37307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6" y="0"/>
            <a:ext cx="21539526" cy="28800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617" y="7289019"/>
            <a:ext cx="9678222" cy="5760085"/>
          </a:xfrm>
        </p:spPr>
        <p:txBody>
          <a:bodyPr anchor="b">
            <a:normAutofit/>
          </a:bodyPr>
          <a:lstStyle>
            <a:lvl1pPr algn="l">
              <a:defRPr sz="5669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79739" y="3840057"/>
            <a:ext cx="7559834" cy="19200283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780" dirty="0"/>
            </a:lvl1pPr>
          </a:lstStyle>
          <a:p>
            <a:pPr marL="0" lvl="0" indent="0" algn="ctr">
              <a:buNone/>
            </a:pPr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1617" y="13049104"/>
            <a:ext cx="9678222" cy="7680113"/>
          </a:xfrm>
        </p:spPr>
        <p:txBody>
          <a:bodyPr anchor="t">
            <a:normAutofit/>
          </a:bodyPr>
          <a:lstStyle>
            <a:lvl1pPr marL="0" indent="0">
              <a:buNone/>
              <a:defRPr sz="3780"/>
            </a:lvl1pPr>
            <a:lvl2pPr marL="1079998" indent="0">
              <a:buNone/>
              <a:defRPr sz="2835"/>
            </a:lvl2pPr>
            <a:lvl3pPr marL="2159996" indent="0">
              <a:buNone/>
              <a:defRPr sz="2362"/>
            </a:lvl3pPr>
            <a:lvl4pPr marL="3239994" indent="0">
              <a:buNone/>
              <a:defRPr sz="2126"/>
            </a:lvl4pPr>
            <a:lvl5pPr marL="4319991" indent="0">
              <a:buNone/>
              <a:defRPr sz="2126"/>
            </a:lvl5pPr>
            <a:lvl6pPr marL="5399989" indent="0">
              <a:buNone/>
              <a:defRPr sz="2126"/>
            </a:lvl6pPr>
            <a:lvl7pPr marL="6479987" indent="0">
              <a:buNone/>
              <a:defRPr sz="2126"/>
            </a:lvl7pPr>
            <a:lvl8pPr marL="7559985" indent="0">
              <a:buNone/>
              <a:defRPr sz="2126"/>
            </a:lvl8pPr>
            <a:lvl9pPr marL="8639983" indent="0">
              <a:buNone/>
              <a:defRPr sz="212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69569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9976" y="2560044"/>
            <a:ext cx="18359596" cy="611564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976" y="8995696"/>
            <a:ext cx="18359596" cy="15324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410006" y="24653703"/>
            <a:ext cx="2863338" cy="15866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9977" y="24653703"/>
            <a:ext cx="14150030" cy="15866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453338" y="24653703"/>
            <a:ext cx="986237" cy="15866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142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l" defTabSz="1079998" rtl="0" eaLnBrk="1" latinLnBrk="0" hangingPunct="1">
        <a:spcBef>
          <a:spcPct val="0"/>
        </a:spcBef>
        <a:buNone/>
        <a:defRPr sz="7559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674999" indent="-674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4252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754996" indent="-674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378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834994" indent="-674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3307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3644993" indent="-404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4724991" indent="-404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5939988" indent="-539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7019986" indent="-539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8099984" indent="-539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9179982" indent="-539999" algn="l" defTabSz="1079998" rtl="0" eaLnBrk="1" latinLnBrk="0" hangingPunct="1">
        <a:spcBef>
          <a:spcPts val="0"/>
        </a:spcBef>
        <a:spcAft>
          <a:spcPts val="2362"/>
        </a:spcAft>
        <a:buClr>
          <a:schemeClr val="tx1"/>
        </a:buClr>
        <a:buSzPct val="100000"/>
        <a:buFont typeface="Arial"/>
        <a:buChar char="•"/>
        <a:defRPr sz="2835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1079998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26260" y="483489"/>
            <a:ext cx="15678017" cy="5470136"/>
          </a:xfrm>
        </p:spPr>
        <p:txBody>
          <a:bodyPr/>
          <a:lstStyle/>
          <a:p>
            <a:pPr algn="dist"/>
            <a:r>
              <a:rPr lang="en-US" altLang="zh-CN" sz="9600" dirty="0" smtClean="0"/>
              <a:t/>
            </a:r>
            <a:br>
              <a:rPr lang="en-US" altLang="zh-CN" sz="9600" dirty="0" smtClean="0"/>
            </a:b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关于专业人才培养的思考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16329" y="19039842"/>
            <a:ext cx="13497880" cy="5902311"/>
          </a:xfrm>
        </p:spPr>
        <p:txBody>
          <a:bodyPr/>
          <a:lstStyle/>
          <a:p>
            <a:pPr algn="l"/>
            <a:r>
              <a:rPr lang="en-US" altLang="zh-CN" dirty="0" smtClean="0"/>
              <a:t>                     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273034"/>
              </p:ext>
            </p:extLst>
          </p:nvPr>
        </p:nvGraphicFramePr>
        <p:xfrm>
          <a:off x="3360851" y="7390092"/>
          <a:ext cx="15168879" cy="8978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4559"/>
                <a:gridCol w="11704320"/>
              </a:tblGrid>
              <a:tr h="1254133">
                <a:tc>
                  <a:txBody>
                    <a:bodyPr/>
                    <a:lstStyle/>
                    <a:p>
                      <a:pPr algn="dist"/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报告人：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张桂权 教授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45695">
                <a:tc>
                  <a:txBody>
                    <a:bodyPr/>
                    <a:lstStyle/>
                    <a:p>
                      <a:pPr algn="dist"/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    间：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2015</a:t>
                      </a: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日（星期四）</a:t>
                      </a:r>
                      <a:endParaRPr lang="en-US" altLang="zh-CN" sz="5400" b="1" dirty="0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下午</a:t>
                      </a:r>
                      <a:r>
                        <a:rPr lang="en-US" altLang="zh-CN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15:00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16736">
                <a:tc>
                  <a:txBody>
                    <a:bodyPr/>
                    <a:lstStyle/>
                    <a:p>
                      <a:pPr algn="dist"/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    点：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农学院学术报告厅（</a:t>
                      </a:r>
                      <a:r>
                        <a:rPr lang="en-US" altLang="zh-CN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室）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0417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主办单位：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华南农业大学青年教职工工作委员会</a:t>
                      </a:r>
                      <a:endParaRPr lang="en-US" altLang="zh-CN" sz="5400" b="1" dirty="0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农林分委员会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8239">
                <a:tc>
                  <a:txBody>
                    <a:bodyPr/>
                    <a:lstStyle/>
                    <a:p>
                      <a:pPr algn="l" defTabSz="950913"/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协办单位：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799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5400" b="1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华南农业大学农学院</a:t>
                      </a:r>
                      <a:endParaRPr lang="zh-CN" altLang="en-US" sz="5400" b="1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984171" y="15801234"/>
            <a:ext cx="17922240" cy="11073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/>
              <a:t>报告人简介</a:t>
            </a:r>
            <a:endParaRPr lang="en-US" altLang="zh-CN" b="1" dirty="0" smtClean="0"/>
          </a:p>
          <a:p>
            <a:pPr algn="ctr"/>
            <a:endParaRPr lang="en-US" altLang="zh-CN" b="1" dirty="0" smtClean="0"/>
          </a:p>
          <a:p>
            <a:pPr indent="1257300" algn="just">
              <a:lnSpc>
                <a:spcPts val="5280"/>
              </a:lnSpc>
            </a:pPr>
            <a:r>
              <a:rPr lang="zh-CN" altLang="en-US" sz="4400" dirty="0" smtClean="0"/>
              <a:t>张桂权</a:t>
            </a:r>
            <a:r>
              <a:rPr lang="zh-CN" altLang="en-US" sz="4400" dirty="0"/>
              <a:t>，华南农业大学农学院教授（二级）、博士生导师，广东省植物分子育种重点实验室主任，亚热带农业生物资源保护与利用国家重点实验室课题组长，华南农业大学作物遗传育种国家重点学科带头人，国务院学位委员会第五、六、七届学科评议组成员，中国遗传学会第七、八、九届理事会理事，广东省遗传学会第六、七、八、九届理事会副理事长。</a:t>
            </a:r>
            <a:r>
              <a:rPr lang="en-US" altLang="zh-CN" sz="4400" dirty="0"/>
              <a:t>1998</a:t>
            </a:r>
            <a:r>
              <a:rPr lang="zh-CN" altLang="en-US" sz="4400" dirty="0"/>
              <a:t>年入选教育部“跨世纪优秀人才培养计划”，</a:t>
            </a:r>
            <a:r>
              <a:rPr lang="en-US" altLang="zh-CN" sz="4400" dirty="0"/>
              <a:t>2001-2010</a:t>
            </a:r>
            <a:r>
              <a:rPr lang="zh-CN" altLang="en-US" sz="4400" dirty="0"/>
              <a:t>年任华南农业大学农学院院长。</a:t>
            </a:r>
            <a:r>
              <a:rPr lang="en-US" altLang="zh-CN" sz="4400" dirty="0"/>
              <a:t>2005</a:t>
            </a:r>
            <a:r>
              <a:rPr lang="zh-CN" altLang="en-US" sz="4400" dirty="0"/>
              <a:t>年被聘为“广东省高校特聘教授”（珠江学者）</a:t>
            </a:r>
            <a:r>
              <a:rPr lang="zh-CN" altLang="en-US" sz="4400" dirty="0" smtClean="0"/>
              <a:t>。</a:t>
            </a:r>
            <a:r>
              <a:rPr lang="en-US" altLang="zh-CN" sz="4400" dirty="0"/>
              <a:t>2001</a:t>
            </a:r>
            <a:r>
              <a:rPr lang="zh-CN" altLang="en-US" sz="4400" dirty="0"/>
              <a:t>年获“广东省五一劳动奖章”，</a:t>
            </a:r>
            <a:r>
              <a:rPr lang="en-US" altLang="zh-CN" sz="4400" dirty="0"/>
              <a:t>2013</a:t>
            </a:r>
            <a:r>
              <a:rPr lang="zh-CN" altLang="en-US" sz="4400" dirty="0"/>
              <a:t>年获“全国五一劳动奖章”。</a:t>
            </a:r>
          </a:p>
          <a:p>
            <a:pPr indent="1257300" algn="just">
              <a:lnSpc>
                <a:spcPts val="5280"/>
              </a:lnSpc>
            </a:pPr>
            <a:r>
              <a:rPr lang="zh-CN" altLang="en-US" sz="4400" dirty="0" smtClean="0"/>
              <a:t>长期</a:t>
            </a:r>
            <a:r>
              <a:rPr lang="zh-CN" altLang="en-US" sz="4400" dirty="0"/>
              <a:t>从事作物遗传育种学科的教学和科研工作，主要研究方向是水稻遗传学与分子育种。先后获省部级科学技术奖一等奖</a:t>
            </a:r>
            <a:r>
              <a:rPr lang="en-US" altLang="zh-CN" sz="4400" dirty="0"/>
              <a:t>2</a:t>
            </a:r>
            <a:r>
              <a:rPr lang="zh-CN" altLang="en-US" sz="4400" dirty="0"/>
              <a:t>项、二等奖</a:t>
            </a:r>
            <a:r>
              <a:rPr lang="en-US" altLang="zh-CN" sz="4400" dirty="0"/>
              <a:t>2</a:t>
            </a:r>
            <a:r>
              <a:rPr lang="zh-CN" altLang="en-US" sz="4400" dirty="0"/>
              <a:t>项、三等奖</a:t>
            </a:r>
            <a:r>
              <a:rPr lang="en-US" altLang="zh-CN" sz="4400" dirty="0"/>
              <a:t>3</a:t>
            </a:r>
            <a:r>
              <a:rPr lang="zh-CN" altLang="en-US" sz="4400" dirty="0"/>
              <a:t>项。在国内外学术刊物上发表了学术论文</a:t>
            </a:r>
            <a:r>
              <a:rPr lang="en-US" altLang="zh-CN" sz="4400" dirty="0"/>
              <a:t>150</a:t>
            </a:r>
            <a:r>
              <a:rPr lang="zh-CN" altLang="en-US" sz="4400" dirty="0"/>
              <a:t>多篇</a:t>
            </a:r>
            <a:r>
              <a:rPr lang="en-US" altLang="zh-CN" sz="4400" dirty="0"/>
              <a:t>,</a:t>
            </a:r>
            <a:r>
              <a:rPr lang="zh-CN" altLang="en-US" sz="4400" dirty="0"/>
              <a:t>其中在</a:t>
            </a:r>
            <a:r>
              <a:rPr lang="en-US" altLang="zh-CN" sz="4400" dirty="0"/>
              <a:t>Nature Genetics</a:t>
            </a:r>
            <a:r>
              <a:rPr lang="zh-CN" altLang="en-US" sz="4400" dirty="0"/>
              <a:t>等</a:t>
            </a:r>
            <a:r>
              <a:rPr lang="en-US" altLang="zh-CN" sz="4400" dirty="0"/>
              <a:t>SCI</a:t>
            </a:r>
            <a:r>
              <a:rPr lang="zh-CN" altLang="en-US" sz="4400" dirty="0"/>
              <a:t>刊物发表论文</a:t>
            </a:r>
            <a:r>
              <a:rPr lang="en-US" altLang="zh-CN" sz="4400" dirty="0"/>
              <a:t>40</a:t>
            </a:r>
            <a:r>
              <a:rPr lang="zh-CN" altLang="en-US" sz="4400" dirty="0"/>
              <a:t>多篇。主持和参加了</a:t>
            </a:r>
            <a:r>
              <a:rPr lang="en-US" altLang="zh-CN" sz="4400" dirty="0"/>
              <a:t>10</a:t>
            </a:r>
            <a:r>
              <a:rPr lang="zh-CN" altLang="en-US" sz="4400" dirty="0"/>
              <a:t>多个水稻新品种的选育，并在华南地区大面积推广应用</a:t>
            </a:r>
            <a:r>
              <a:rPr lang="zh-CN" altLang="en-US" sz="4400" dirty="0" smtClean="0"/>
              <a:t>。</a:t>
            </a:r>
            <a:endParaRPr lang="en-US" altLang="zh-CN" sz="4400" dirty="0" smtClean="0"/>
          </a:p>
        </p:txBody>
      </p:sp>
      <p:sp>
        <p:nvSpPr>
          <p:cNvPr id="8" name="矩形 7"/>
          <p:cNvSpPr/>
          <p:nvPr/>
        </p:nvSpPr>
        <p:spPr>
          <a:xfrm>
            <a:off x="5546203" y="2209187"/>
            <a:ext cx="1079817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千穗名家大讲堂</a:t>
            </a:r>
            <a:r>
              <a:rPr lang="en-US" altLang="zh-CN" sz="8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8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8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909727"/>
      </p:ext>
    </p:extLst>
  </p:cSld>
  <p:clrMapOvr>
    <a:masterClrMapping/>
  </p:clrMapOvr>
  <p:transition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体">
  <a:themeElements>
    <a:clrScheme name="天体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天体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天体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TM03457452[[fn=天体]]</Template>
  <TotalTime>228</TotalTime>
  <Words>270</Words>
  <Application>Microsoft Office PowerPoint</Application>
  <PresentationFormat>自定义</PresentationFormat>
  <Paragraphs>19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Calibri Light</vt:lpstr>
      <vt:lpstr>天体</vt:lpstr>
      <vt:lpstr> 关于专业人才培养的思考</vt:lpstr>
    </vt:vector>
  </TitlesOfParts>
  <Company>SCAU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MoO</dc:creator>
  <cp:lastModifiedBy>MoO</cp:lastModifiedBy>
  <cp:revision>11</cp:revision>
  <dcterms:created xsi:type="dcterms:W3CDTF">2015-11-17T12:18:17Z</dcterms:created>
  <dcterms:modified xsi:type="dcterms:W3CDTF">2015-11-18T00:52:12Z</dcterms:modified>
</cp:coreProperties>
</file>